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cover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00808"/>
            <a:ext cx="820668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700" dirty="0" smtClean="0"/>
              <a:t>Сочинительные союзы</a:t>
            </a:r>
            <a:endParaRPr lang="ru-RU" sz="6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7772400" cy="119970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7 класс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105336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ru-RU" sz="3600" b="1" dirty="0" smtClean="0">
                <a:solidFill>
                  <a:schemeClr val="accent2"/>
                </a:solidFill>
              </a:rPr>
              <a:t>Разделительные </a:t>
            </a:r>
            <a:r>
              <a:rPr lang="ru-RU" sz="3600" dirty="0" smtClean="0"/>
              <a:t> </a:t>
            </a:r>
            <a:r>
              <a:rPr lang="ru-RU" sz="3600" dirty="0"/>
              <a:t>(имеют значение </a:t>
            </a:r>
            <a:r>
              <a:rPr lang="ru-RU" sz="3600" dirty="0" smtClean="0"/>
              <a:t>разделения: или то, или это)</a:t>
            </a:r>
            <a:endParaRPr lang="ru-RU" sz="3600" dirty="0"/>
          </a:p>
          <a:p>
            <a:pPr marL="109728" indent="0" algn="ctr">
              <a:buNone/>
            </a:pP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Или, либо, то-то, не то – не то, или – или, либо – либо, то ли – то ли.</a:t>
            </a:r>
            <a:endParaRPr lang="ru-RU" sz="44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/>
                </a:solidFill>
              </a:rPr>
              <a:t>Сочинительные союзы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28359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828600" y="1484784"/>
            <a:ext cx="6840760" cy="4525963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Выполните упражнения </a:t>
            </a:r>
          </a:p>
          <a:p>
            <a:pPr marL="109728" indent="0" algn="ctr">
              <a:buNone/>
            </a:pPr>
            <a:r>
              <a:rPr lang="ru-RU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327 (1 часть),</a:t>
            </a:r>
          </a:p>
          <a:p>
            <a:pPr marL="109728" indent="0" algn="ctr">
              <a:buNone/>
            </a:pPr>
            <a:r>
              <a:rPr lang="ru-RU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328.</a:t>
            </a:r>
            <a:endParaRPr lang="ru-RU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Практическая работа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32" t="25536" r="4148" b="3727"/>
          <a:stretch/>
        </p:blipFill>
        <p:spPr>
          <a:xfrm>
            <a:off x="4932040" y="2195756"/>
            <a:ext cx="3994485" cy="4042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3791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811768"/>
          </a:xfrm>
        </p:spPr>
        <p:txBody>
          <a:bodyPr/>
          <a:lstStyle/>
          <a:p>
            <a:r>
              <a:rPr lang="ru-RU" dirty="0" smtClean="0"/>
              <a:t>Чем отличаются функции подчинительных и сочинительных союзов?</a:t>
            </a:r>
          </a:p>
          <a:p>
            <a:r>
              <a:rPr lang="ru-RU" dirty="0" smtClean="0"/>
              <a:t>Какие разряды подчинительных союзов мы сегодня изучили? </a:t>
            </a:r>
          </a:p>
          <a:p>
            <a:r>
              <a:rPr lang="ru-RU" dirty="0" smtClean="0"/>
              <a:t>Как различить разряды сочинительных союзов?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Подведение итогов урока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395" y="3861048"/>
            <a:ext cx="5400600" cy="265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2467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4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Знать разряды сочинительных союзов с примерами.</a:t>
            </a:r>
          </a:p>
          <a:p>
            <a:pPr marL="109728" indent="0" algn="ctr">
              <a:buNone/>
            </a:pPr>
            <a:r>
              <a:rPr lang="ru-RU" sz="4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Выполнить упражнения № 330, 331</a:t>
            </a:r>
            <a:endParaRPr lang="ru-RU" sz="4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17986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3115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Знать функцию союза как части речи.</a:t>
            </a:r>
          </a:p>
          <a:p>
            <a:r>
              <a:rPr lang="ru-RU" dirty="0" smtClean="0"/>
              <a:t>Знать разряды сочинительных союзов.</a:t>
            </a:r>
          </a:p>
          <a:p>
            <a:r>
              <a:rPr lang="ru-RU" dirty="0" smtClean="0"/>
              <a:t>Уметь выделять сочинительный союз в сложносочиненном предложении, определять его разряд.</a:t>
            </a:r>
          </a:p>
          <a:p>
            <a:r>
              <a:rPr lang="ru-RU" dirty="0" smtClean="0"/>
              <a:t>Уметь расставлять знаки препинания в сложносочиненном предложении.</a:t>
            </a:r>
          </a:p>
          <a:p>
            <a:r>
              <a:rPr lang="ru-RU" dirty="0" smtClean="0"/>
              <a:t>Уметь выделять грамматические основы, составлять схемы сложных предложений.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 урока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5153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19672" y="1268760"/>
            <a:ext cx="6923112" cy="4968552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err="1" smtClean="0"/>
              <a:t>Кле</a:t>
            </a:r>
            <a:r>
              <a:rPr lang="ru-RU" sz="3200" dirty="0" smtClean="0"/>
              <a:t>…</a:t>
            </a:r>
            <a:r>
              <a:rPr lang="ru-RU" sz="3200" dirty="0" err="1" smtClean="0"/>
              <a:t>ые</a:t>
            </a:r>
            <a:r>
              <a:rPr lang="ru-RU" sz="3200" dirty="0" smtClean="0"/>
              <a:t> полоски</a:t>
            </a:r>
          </a:p>
          <a:p>
            <a:r>
              <a:rPr lang="ru-RU" sz="3200" dirty="0" err="1" smtClean="0"/>
              <a:t>Фарширова</a:t>
            </a:r>
            <a:r>
              <a:rPr lang="ru-RU" sz="3200" dirty="0" smtClean="0"/>
              <a:t>…</a:t>
            </a:r>
            <a:r>
              <a:rPr lang="ru-RU" sz="3200" dirty="0" err="1" smtClean="0"/>
              <a:t>ые</a:t>
            </a:r>
            <a:r>
              <a:rPr lang="ru-RU" sz="3200" dirty="0" smtClean="0"/>
              <a:t> перцы</a:t>
            </a:r>
          </a:p>
          <a:p>
            <a:r>
              <a:rPr lang="ru-RU" sz="3200" dirty="0" err="1" smtClean="0"/>
              <a:t>Жева</a:t>
            </a:r>
            <a:r>
              <a:rPr lang="ru-RU" sz="3200" dirty="0" smtClean="0"/>
              <a:t>…</a:t>
            </a:r>
            <a:r>
              <a:rPr lang="ru-RU" sz="3200" dirty="0" err="1" smtClean="0"/>
              <a:t>ая</a:t>
            </a:r>
            <a:r>
              <a:rPr lang="ru-RU" sz="3200" dirty="0" smtClean="0"/>
              <a:t> к…</a:t>
            </a:r>
            <a:r>
              <a:rPr lang="ru-RU" sz="3200" dirty="0" err="1" smtClean="0"/>
              <a:t>жура</a:t>
            </a:r>
            <a:endParaRPr lang="ru-RU" sz="3200" dirty="0" smtClean="0"/>
          </a:p>
          <a:p>
            <a:r>
              <a:rPr lang="ru-RU" sz="3200" dirty="0" smtClean="0"/>
              <a:t>Варе…</a:t>
            </a:r>
            <a:r>
              <a:rPr lang="ru-RU" sz="3200" dirty="0" err="1" smtClean="0"/>
              <a:t>ые</a:t>
            </a:r>
            <a:r>
              <a:rPr lang="ru-RU" sz="3200" dirty="0" smtClean="0"/>
              <a:t> в </a:t>
            </a:r>
            <a:r>
              <a:rPr lang="ru-RU" sz="3200" dirty="0" err="1" smtClean="0"/>
              <a:t>буль</a:t>
            </a:r>
            <a:r>
              <a:rPr lang="ru-RU" sz="3200" dirty="0" smtClean="0"/>
              <a:t>…не овощи</a:t>
            </a:r>
          </a:p>
          <a:p>
            <a:r>
              <a:rPr lang="ru-RU" sz="3200" dirty="0" err="1" smtClean="0"/>
              <a:t>Провере</a:t>
            </a:r>
            <a:r>
              <a:rPr lang="ru-RU" sz="3200" dirty="0" smtClean="0"/>
              <a:t>…</a:t>
            </a:r>
            <a:r>
              <a:rPr lang="ru-RU" sz="3200" dirty="0" err="1" smtClean="0"/>
              <a:t>ая</a:t>
            </a:r>
            <a:r>
              <a:rPr lang="ru-RU" sz="3200" dirty="0" smtClean="0"/>
              <a:t> работа</a:t>
            </a:r>
          </a:p>
          <a:p>
            <a:r>
              <a:rPr lang="ru-RU" sz="3200" dirty="0" err="1" smtClean="0"/>
              <a:t>Сколоче</a:t>
            </a:r>
            <a:r>
              <a:rPr lang="ru-RU" sz="3200" dirty="0" smtClean="0"/>
              <a:t>…</a:t>
            </a:r>
            <a:r>
              <a:rPr lang="ru-RU" sz="3200" dirty="0" err="1" smtClean="0"/>
              <a:t>ые</a:t>
            </a:r>
            <a:r>
              <a:rPr lang="ru-RU" sz="3200" dirty="0" smtClean="0"/>
              <a:t> ящики</a:t>
            </a:r>
          </a:p>
          <a:p>
            <a:r>
              <a:rPr lang="ru-RU" sz="3200" dirty="0" err="1" smtClean="0"/>
              <a:t>Пече</a:t>
            </a:r>
            <a:r>
              <a:rPr lang="ru-RU" sz="3200" dirty="0" smtClean="0"/>
              <a:t>…</a:t>
            </a:r>
            <a:r>
              <a:rPr lang="ru-RU" sz="3200" dirty="0" err="1" smtClean="0"/>
              <a:t>ое</a:t>
            </a:r>
            <a:r>
              <a:rPr lang="ru-RU" sz="3200" dirty="0" smtClean="0"/>
              <a:t> яблоко</a:t>
            </a:r>
          </a:p>
          <a:p>
            <a:r>
              <a:rPr lang="ru-RU" sz="3200" dirty="0" smtClean="0"/>
              <a:t>Коше…</a:t>
            </a:r>
            <a:r>
              <a:rPr lang="ru-RU" sz="3200" dirty="0" err="1" smtClean="0"/>
              <a:t>ая</a:t>
            </a:r>
            <a:r>
              <a:rPr lang="ru-RU" sz="3200" dirty="0" smtClean="0"/>
              <a:t> на лугу трава</a:t>
            </a:r>
          </a:p>
          <a:p>
            <a:r>
              <a:rPr lang="ru-RU" sz="3200" dirty="0" err="1" smtClean="0"/>
              <a:t>Золоче</a:t>
            </a:r>
            <a:r>
              <a:rPr lang="ru-RU" sz="3200" dirty="0" smtClean="0"/>
              <a:t>…</a:t>
            </a:r>
            <a:r>
              <a:rPr lang="ru-RU" sz="3200" dirty="0" err="1" smtClean="0"/>
              <a:t>ые</a:t>
            </a:r>
            <a:r>
              <a:rPr lang="ru-RU" sz="3200" dirty="0" smtClean="0"/>
              <a:t> часы</a:t>
            </a:r>
          </a:p>
          <a:p>
            <a:r>
              <a:rPr lang="ru-RU" sz="3200" dirty="0" err="1" smtClean="0"/>
              <a:t>Заготовле</a:t>
            </a:r>
            <a:r>
              <a:rPr lang="ru-RU" sz="3200" dirty="0" smtClean="0"/>
              <a:t>…</a:t>
            </a:r>
            <a:r>
              <a:rPr lang="ru-RU" sz="3200" dirty="0" err="1" smtClean="0"/>
              <a:t>ые</a:t>
            </a:r>
            <a:r>
              <a:rPr lang="ru-RU" sz="3200" dirty="0" smtClean="0"/>
              <a:t> заранее банки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Орфографическая разминка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89608" y="6093296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Время работы – 5 минут</a:t>
            </a:r>
            <a:endParaRPr lang="ru-RU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4136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987824" y="1556792"/>
            <a:ext cx="5987008" cy="4525963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Кле</a:t>
            </a:r>
            <a:r>
              <a:rPr lang="ru-RU" sz="2800" dirty="0" smtClean="0">
                <a:solidFill>
                  <a:srgbClr val="FF0000"/>
                </a:solidFill>
              </a:rPr>
              <a:t>ен</a:t>
            </a:r>
            <a:r>
              <a:rPr lang="ru-RU" sz="2800" dirty="0" smtClean="0"/>
              <a:t>ые </a:t>
            </a:r>
            <a:r>
              <a:rPr lang="ru-RU" sz="2800" dirty="0"/>
              <a:t>полоски</a:t>
            </a:r>
          </a:p>
          <a:p>
            <a:r>
              <a:rPr lang="ru-RU" sz="2800" dirty="0" smtClean="0"/>
              <a:t>Фарширова</a:t>
            </a:r>
            <a:r>
              <a:rPr lang="ru-RU" sz="2800" dirty="0" smtClean="0">
                <a:solidFill>
                  <a:srgbClr val="FF0000"/>
                </a:solidFill>
              </a:rPr>
              <a:t>нн</a:t>
            </a:r>
            <a:r>
              <a:rPr lang="ru-RU" sz="2800" dirty="0" smtClean="0"/>
              <a:t>ые </a:t>
            </a:r>
            <a:r>
              <a:rPr lang="ru-RU" sz="2800" dirty="0"/>
              <a:t>перцы</a:t>
            </a:r>
          </a:p>
          <a:p>
            <a:r>
              <a:rPr lang="ru-RU" sz="2800" dirty="0" smtClean="0"/>
              <a:t>Жева</a:t>
            </a:r>
            <a:r>
              <a:rPr lang="ru-RU" sz="2800" dirty="0" smtClean="0">
                <a:solidFill>
                  <a:srgbClr val="FF0000"/>
                </a:solidFill>
              </a:rPr>
              <a:t>н</a:t>
            </a:r>
            <a:r>
              <a:rPr lang="ru-RU" sz="2800" dirty="0" smtClean="0"/>
              <a:t>ая к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/>
              <a:t>жура</a:t>
            </a:r>
            <a:endParaRPr lang="ru-RU" sz="2800" dirty="0"/>
          </a:p>
          <a:p>
            <a:r>
              <a:rPr lang="ru-RU" sz="2800" dirty="0" smtClean="0"/>
              <a:t>Варе</a:t>
            </a:r>
            <a:r>
              <a:rPr lang="ru-RU" sz="2800" dirty="0" smtClean="0">
                <a:solidFill>
                  <a:srgbClr val="FF0000"/>
                </a:solidFill>
              </a:rPr>
              <a:t>нн</a:t>
            </a:r>
            <a:r>
              <a:rPr lang="ru-RU" sz="2800" dirty="0" smtClean="0"/>
              <a:t>ые </a:t>
            </a:r>
            <a:r>
              <a:rPr lang="ru-RU" sz="2800" dirty="0"/>
              <a:t>в </a:t>
            </a:r>
            <a:r>
              <a:rPr lang="ru-RU" sz="2800" dirty="0" smtClean="0"/>
              <a:t>буль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/>
              <a:t>не </a:t>
            </a:r>
            <a:r>
              <a:rPr lang="ru-RU" sz="2800" dirty="0"/>
              <a:t>овощи</a:t>
            </a:r>
          </a:p>
          <a:p>
            <a:r>
              <a:rPr lang="ru-RU" sz="2800" dirty="0" smtClean="0"/>
              <a:t>Провере</a:t>
            </a:r>
            <a:r>
              <a:rPr lang="ru-RU" sz="2800" dirty="0" smtClean="0">
                <a:solidFill>
                  <a:srgbClr val="FF0000"/>
                </a:solidFill>
              </a:rPr>
              <a:t>нн</a:t>
            </a:r>
            <a:r>
              <a:rPr lang="ru-RU" sz="2800" dirty="0" smtClean="0"/>
              <a:t>ая </a:t>
            </a:r>
            <a:r>
              <a:rPr lang="ru-RU" sz="2800" dirty="0"/>
              <a:t>работа</a:t>
            </a:r>
          </a:p>
          <a:p>
            <a:r>
              <a:rPr lang="ru-RU" sz="2800" dirty="0" smtClean="0"/>
              <a:t>Сколоче</a:t>
            </a:r>
            <a:r>
              <a:rPr lang="ru-RU" sz="2800" dirty="0">
                <a:solidFill>
                  <a:srgbClr val="FF0000"/>
                </a:solidFill>
              </a:rPr>
              <a:t>нн</a:t>
            </a:r>
            <a:r>
              <a:rPr lang="ru-RU" sz="2800" dirty="0" smtClean="0"/>
              <a:t>ые </a:t>
            </a:r>
            <a:r>
              <a:rPr lang="ru-RU" sz="2800" dirty="0"/>
              <a:t>ящики</a:t>
            </a:r>
          </a:p>
          <a:p>
            <a:r>
              <a:rPr lang="ru-RU" sz="2800" dirty="0" smtClean="0"/>
              <a:t>Пече</a:t>
            </a:r>
            <a:r>
              <a:rPr lang="ru-RU" sz="2800" dirty="0" smtClean="0">
                <a:solidFill>
                  <a:srgbClr val="FF0000"/>
                </a:solidFill>
              </a:rPr>
              <a:t>н</a:t>
            </a:r>
            <a:r>
              <a:rPr lang="ru-RU" sz="2800" dirty="0" smtClean="0"/>
              <a:t>ое </a:t>
            </a:r>
            <a:r>
              <a:rPr lang="ru-RU" sz="2800" dirty="0"/>
              <a:t>яблоко</a:t>
            </a:r>
          </a:p>
          <a:p>
            <a:r>
              <a:rPr lang="ru-RU" sz="2800" dirty="0" smtClean="0"/>
              <a:t>Коше</a:t>
            </a:r>
            <a:r>
              <a:rPr lang="ru-RU" sz="2800" dirty="0">
                <a:solidFill>
                  <a:srgbClr val="FF0000"/>
                </a:solidFill>
              </a:rPr>
              <a:t>нн</a:t>
            </a:r>
            <a:r>
              <a:rPr lang="ru-RU" sz="2800" dirty="0" smtClean="0"/>
              <a:t>ая </a:t>
            </a:r>
            <a:r>
              <a:rPr lang="ru-RU" sz="2800" dirty="0"/>
              <a:t>на лугу трава</a:t>
            </a:r>
          </a:p>
          <a:p>
            <a:r>
              <a:rPr lang="ru-RU" sz="2800" dirty="0" smtClean="0"/>
              <a:t>Золоче</a:t>
            </a:r>
            <a:r>
              <a:rPr lang="ru-RU" sz="2800" dirty="0" smtClean="0">
                <a:solidFill>
                  <a:srgbClr val="FF0000"/>
                </a:solidFill>
              </a:rPr>
              <a:t>н</a:t>
            </a:r>
            <a:r>
              <a:rPr lang="ru-RU" sz="2800" dirty="0" smtClean="0"/>
              <a:t>ые </a:t>
            </a:r>
            <a:r>
              <a:rPr lang="ru-RU" sz="2800" dirty="0"/>
              <a:t>часы</a:t>
            </a:r>
          </a:p>
          <a:p>
            <a:r>
              <a:rPr lang="ru-RU" sz="2800" dirty="0" smtClean="0"/>
              <a:t>Заготовле</a:t>
            </a:r>
            <a:r>
              <a:rPr lang="ru-RU" sz="2800" dirty="0">
                <a:solidFill>
                  <a:srgbClr val="FF0000"/>
                </a:solidFill>
              </a:rPr>
              <a:t>нн</a:t>
            </a:r>
            <a:r>
              <a:rPr lang="ru-RU" sz="2800" dirty="0" smtClean="0"/>
              <a:t>ые </a:t>
            </a:r>
            <a:r>
              <a:rPr lang="ru-RU" sz="2800" dirty="0"/>
              <a:t>заранее банки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Взаимопроверка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204864"/>
            <a:ext cx="288032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Оценки </a:t>
            </a:r>
          </a:p>
          <a:p>
            <a:r>
              <a:rPr lang="ru-RU" sz="2400" dirty="0" smtClean="0"/>
              <a:t>0 ошибок – 5</a:t>
            </a:r>
          </a:p>
          <a:p>
            <a:r>
              <a:rPr lang="ru-RU" sz="2400" dirty="0" smtClean="0"/>
              <a:t>1-2 ошибки – 4</a:t>
            </a:r>
          </a:p>
          <a:p>
            <a:r>
              <a:rPr lang="ru-RU" sz="2400" dirty="0" smtClean="0"/>
              <a:t>3-4 ошибки – 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84904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523736"/>
          </a:xfrm>
        </p:spPr>
        <p:txBody>
          <a:bodyPr/>
          <a:lstStyle/>
          <a:p>
            <a:r>
              <a:rPr lang="ru-RU" sz="3600" dirty="0" smtClean="0"/>
              <a:t>Связь однородных членов.</a:t>
            </a:r>
          </a:p>
          <a:p>
            <a:r>
              <a:rPr lang="ru-RU" sz="3600" dirty="0" smtClean="0"/>
              <a:t>Связь простых предложений в составе сложного.</a:t>
            </a:r>
          </a:p>
          <a:p>
            <a:r>
              <a:rPr lang="ru-RU" sz="3600" dirty="0" smtClean="0"/>
              <a:t>Связь предложений в тексте.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Функции союза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064" y="4005064"/>
            <a:ext cx="5133904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9436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81329"/>
            <a:ext cx="8964488" cy="144361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Сочинительные и подчинительные</a:t>
            </a:r>
          </a:p>
          <a:p>
            <a:r>
              <a:rPr lang="ru-RU" sz="3600" dirty="0"/>
              <a:t>Простые и составные</a:t>
            </a:r>
          </a:p>
          <a:p>
            <a:endParaRPr lang="ru-RU" sz="3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Разряды союзов</a:t>
            </a:r>
            <a:endParaRPr lang="ru-RU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323528" y="3068960"/>
            <a:ext cx="8136904" cy="3240359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но, да, зато, потому что,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хотя</a:t>
            </a:r>
          </a:p>
          <a:p>
            <a:pPr marL="109728" indent="0" algn="ctr">
              <a:buNone/>
            </a:pPr>
            <a:r>
              <a:rPr lang="ru-RU" sz="3600" dirty="0" smtClean="0"/>
              <a:t>Охарактеризуйте приведенные союзы.</a:t>
            </a:r>
          </a:p>
          <a:p>
            <a:pPr marL="109728" indent="0" algn="ctr">
              <a:buNone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отличаются по функции сочинительные и подчинительные союзы?</a:t>
            </a:r>
            <a:endParaRPr lang="ru-RU" sz="36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600" dirty="0" smtClean="0"/>
          </a:p>
          <a:p>
            <a:pPr marL="109728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866909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11568"/>
          </a:xfrm>
        </p:spPr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Спишите предложения, найдите союзы, определите их разряд и функцию.</a:t>
            </a:r>
            <a:endParaRPr lang="ru-RU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Поисковая работа.</a:t>
            </a:r>
            <a:endParaRPr lang="ru-RU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514219" y="2636912"/>
            <a:ext cx="8229600" cy="3456384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ru-RU" dirty="0"/>
              <a:t>И  пращ, и стрела, и лукавый кинжал щадят победителя годы. (А. С. Пушкин.)</a:t>
            </a:r>
          </a:p>
          <a:p>
            <a:r>
              <a:rPr lang="ru-RU" dirty="0"/>
              <a:t>Либо рыбку съесть, либо на мель сесть. (Пословица.)</a:t>
            </a:r>
          </a:p>
          <a:p>
            <a:r>
              <a:rPr lang="ru-RU" dirty="0"/>
              <a:t>Я хочу, чтобы вы были хозяевами неба. (Д. Гранин.)</a:t>
            </a:r>
          </a:p>
          <a:p>
            <a:r>
              <a:rPr lang="ru-RU" dirty="0"/>
              <a:t>В сенях дуло со всех сторон, так что едва не погасла свеча. (А. Чехов.)</a:t>
            </a:r>
          </a:p>
        </p:txBody>
      </p:sp>
    </p:spTree>
    <p:extLst>
      <p:ext uri="{BB962C8B-B14F-4D97-AF65-F5344CB8AC3E}">
        <p14:creationId xmlns:p14="http://schemas.microsoft.com/office/powerpoint/2010/main" val="40946531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ru-RU" sz="3600" b="1" dirty="0" smtClean="0">
                <a:solidFill>
                  <a:schemeClr val="accent2"/>
                </a:solidFill>
              </a:rPr>
              <a:t>Соединительные</a:t>
            </a:r>
            <a:r>
              <a:rPr lang="ru-RU" sz="3600" dirty="0" smtClean="0"/>
              <a:t> (имеют значение соединения: и это, и то)</a:t>
            </a:r>
          </a:p>
          <a:p>
            <a:pPr marL="109728" indent="0" algn="ctr"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И, да (в значении и), ни-ни, и-и, не только – но и, как-так и, тоже, также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Сочинительные союзы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9579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ru-RU" sz="3600" b="1" dirty="0" smtClean="0">
                <a:solidFill>
                  <a:schemeClr val="accent2"/>
                </a:solidFill>
              </a:rPr>
              <a:t>Противительные</a:t>
            </a:r>
            <a:r>
              <a:rPr lang="ru-RU" sz="3600" dirty="0" smtClean="0"/>
              <a:t> (имеют значение противопоставления: не то, а это)</a:t>
            </a:r>
          </a:p>
          <a:p>
            <a:pPr marL="109728" indent="0" algn="ctr">
              <a:buNone/>
            </a:pPr>
            <a:endParaRPr lang="ru-RU" sz="3600" dirty="0"/>
          </a:p>
          <a:p>
            <a:pPr marL="109728" indent="0" algn="ctr"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А, но, да 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 значении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но), зато, однако</a:t>
            </a:r>
            <a:r>
              <a:rPr lang="ru-RU" sz="4800" dirty="0" smtClean="0"/>
              <a:t>.</a:t>
            </a:r>
            <a:endParaRPr lang="ru-RU" sz="48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/>
                </a:solidFill>
              </a:rPr>
              <a:t>Сочинительные союзы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80760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412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  Сочинительные союзы</vt:lpstr>
      <vt:lpstr>Задачи урока</vt:lpstr>
      <vt:lpstr>Орфографическая разминка</vt:lpstr>
      <vt:lpstr>Взаимопроверка</vt:lpstr>
      <vt:lpstr>Функции союза</vt:lpstr>
      <vt:lpstr>Разряды союзов</vt:lpstr>
      <vt:lpstr>Поисковая работа.</vt:lpstr>
      <vt:lpstr>Сочинительные союзы</vt:lpstr>
      <vt:lpstr>Сочинительные союзы</vt:lpstr>
      <vt:lpstr>Сочинительные союзы</vt:lpstr>
      <vt:lpstr>Практическая работа</vt:lpstr>
      <vt:lpstr>Подведение итогов урока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Двадцать четвертое февраля  Сочинительные союзы</dc:title>
  <cp:lastModifiedBy>МАШЕНЬКА</cp:lastModifiedBy>
  <cp:revision>10</cp:revision>
  <dcterms:modified xsi:type="dcterms:W3CDTF">2014-02-24T13:30:58Z</dcterms:modified>
</cp:coreProperties>
</file>